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335" r:id="rId10"/>
    <p:sldId id="263" r:id="rId11"/>
    <p:sldId id="264" r:id="rId12"/>
    <p:sldId id="265" r:id="rId13"/>
    <p:sldId id="266" r:id="rId14"/>
    <p:sldId id="267" r:id="rId15"/>
    <p:sldId id="336" r:id="rId16"/>
    <p:sldId id="269" r:id="rId17"/>
    <p:sldId id="270" r:id="rId18"/>
    <p:sldId id="271" r:id="rId19"/>
    <p:sldId id="272" r:id="rId20"/>
    <p:sldId id="275" r:id="rId21"/>
    <p:sldId id="276" r:id="rId22"/>
    <p:sldId id="277" r:id="rId23"/>
    <p:sldId id="273" r:id="rId24"/>
    <p:sldId id="274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87" r:id="rId36"/>
    <p:sldId id="288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6" r:id="rId53"/>
    <p:sldId id="307" r:id="rId54"/>
    <p:sldId id="305" r:id="rId55"/>
    <p:sldId id="308" r:id="rId56"/>
    <p:sldId id="309" r:id="rId57"/>
    <p:sldId id="310" r:id="rId58"/>
    <p:sldId id="311" r:id="rId59"/>
    <p:sldId id="321" r:id="rId60"/>
    <p:sldId id="316" r:id="rId61"/>
    <p:sldId id="317" r:id="rId62"/>
    <p:sldId id="318" r:id="rId63"/>
    <p:sldId id="319" r:id="rId64"/>
    <p:sldId id="312" r:id="rId65"/>
    <p:sldId id="313" r:id="rId66"/>
    <p:sldId id="314" r:id="rId67"/>
    <p:sldId id="315" r:id="rId68"/>
    <p:sldId id="320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047" autoAdjust="0"/>
  </p:normalViewPr>
  <p:slideViewPr>
    <p:cSldViewPr snapToGrid="0">
      <p:cViewPr varScale="1">
        <p:scale>
          <a:sx n="54" d="100"/>
          <a:sy n="54" d="100"/>
        </p:scale>
        <p:origin x="11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4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0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4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4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1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1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2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9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1A7BD-F92B-4087-9BEB-A383483A68BE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19710-E037-4C8C-BD8C-C50E8418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4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backtracking-set-1-the-knights-tour-proble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6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maxima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402" y="1996226"/>
            <a:ext cx="5934298" cy="31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5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567" y="2321754"/>
            <a:ext cx="5923024" cy="362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60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Plateau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923" y="2382592"/>
            <a:ext cx="6490440" cy="24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6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To overcome local maximum problem : </a:t>
            </a:r>
            <a:r>
              <a:rPr lang="en-US" dirty="0"/>
              <a:t>Utilize </a:t>
            </a:r>
            <a:r>
              <a:rPr lang="en-US" dirty="0">
                <a:hlinkClick r:id="rId2"/>
              </a:rPr>
              <a:t>backtracking technique</a:t>
            </a:r>
            <a:r>
              <a:rPr lang="en-US" dirty="0"/>
              <a:t>. Maintain a list of visited states. If the search reaches an undesirable state, it can backtrack to the previous configuration and explore a new path.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To overcome plateaus :</a:t>
            </a:r>
            <a:r>
              <a:rPr lang="en-US" dirty="0"/>
              <a:t> Make a big jump. Randomly select a state far away from the current state. Chances are that we will land at a non-plateau region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To overcome Ridge :</a:t>
            </a:r>
            <a:r>
              <a:rPr lang="en-US" dirty="0"/>
              <a:t> In this kind of obstacle, use two or more rules before testing. It implies moving in several directions at once.</a:t>
            </a:r>
          </a:p>
        </p:txBody>
      </p:sp>
    </p:spTree>
    <p:extLst>
      <p:ext uri="{BB962C8B-B14F-4D97-AF65-F5344CB8AC3E}">
        <p14:creationId xmlns:p14="http://schemas.microsoft.com/office/powerpoint/2010/main" val="183291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66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Best First Search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093" y="1258955"/>
            <a:ext cx="11539469" cy="5180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Input : Create 2 empty lists: OPEN and CLOSED</a:t>
            </a:r>
          </a:p>
          <a:p>
            <a:pPr marL="0" indent="0">
              <a:buNone/>
            </a:pPr>
            <a:r>
              <a:rPr lang="en-US" dirty="0"/>
              <a:t>Step 1: Start from the initial node (say N) and put it in the ‘ordered’ OPEN list</a:t>
            </a:r>
          </a:p>
          <a:p>
            <a:pPr marL="0" indent="0">
              <a:buNone/>
            </a:pPr>
            <a:r>
              <a:rPr lang="en-US" dirty="0"/>
              <a:t>Step 2: Repeat the next steps until GOAL node is reached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If OPEN list is empty, then EXIT the loop returning ‘False’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Select the first/top node (say N) in the OPEN list and move it to the CLOSED list. Also capture the information of the parent node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If N is a GOAL node, then move the node to the Closed list and exit the loop returning ‘True’. The solution can be found by backtracking the path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If N is not the GOAL node, expand node N to generate the ‘immediate’ next nodes linked to node N and add all those to the OPEN list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US" dirty="0"/>
              <a:t>Reorder the nodes in the OPEN list in ascending order according to an evaluation function f(n)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0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712B1-C390-4039-9794-C0EFD0ACC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5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3799"/>
            <a:ext cx="8744430" cy="1616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20287"/>
            <a:ext cx="8034885" cy="2723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743977"/>
            <a:ext cx="2700270" cy="4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7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6227" y="2034862"/>
            <a:ext cx="5892498" cy="36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38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300" y="2110581"/>
            <a:ext cx="51054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88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225" y="2182019"/>
            <a:ext cx="5543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9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50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837" y="2177256"/>
            <a:ext cx="56483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97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6" y="2229644"/>
            <a:ext cx="57054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5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1362" y="1915319"/>
            <a:ext cx="5629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63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700" y="1929606"/>
            <a:ext cx="55626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18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700" y="1934369"/>
            <a:ext cx="5562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25" y="1910556"/>
            <a:ext cx="56197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47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562" y="1881981"/>
            <a:ext cx="54768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075" y="1886744"/>
            <a:ext cx="56578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3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25" y="1924844"/>
            <a:ext cx="56197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86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InclassExercise#1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621" y="1690688"/>
            <a:ext cx="6114343" cy="45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Generate-And-Test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1.Generate a possible solution.</a:t>
            </a:r>
            <a:br>
              <a:rPr lang="en-US" dirty="0"/>
            </a:br>
            <a:r>
              <a:rPr lang="en-US" dirty="0"/>
              <a:t>2.Test to see if this is the expected solution.</a:t>
            </a:r>
            <a:br>
              <a:rPr lang="en-US" dirty="0"/>
            </a:br>
            <a:r>
              <a:rPr lang="en-US" dirty="0"/>
              <a:t>3.If the solution has been found quit else go to step 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113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InclassExercise#2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178" y="1825625"/>
            <a:ext cx="64616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0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A*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A* admissible?</a:t>
            </a:r>
          </a:p>
          <a:p>
            <a:pPr marL="0" indent="0">
              <a:buNone/>
            </a:pPr>
            <a:r>
              <a:rPr lang="en-US" dirty="0"/>
              <a:t>“If it never overestimates the cost of reaching the goal”</a:t>
            </a:r>
          </a:p>
          <a:p>
            <a:r>
              <a:rPr lang="en-US" dirty="0"/>
              <a:t>A* search : special cases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If g(n) 0, then f(n)=h(n)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If h(n)=0, then f(n)=g(n)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If h(n)=0 and unit cost for g(n) then f(n)=g(n)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If h(n) is perfect , search will find the goal without wastage of efforts.</a:t>
            </a:r>
          </a:p>
          <a:p>
            <a:r>
              <a:rPr lang="en-US" dirty="0"/>
              <a:t>If h(n) is not perfect then?</a:t>
            </a:r>
          </a:p>
        </p:txBody>
      </p:sp>
    </p:spTree>
    <p:extLst>
      <p:ext uri="{BB962C8B-B14F-4D97-AF65-F5344CB8AC3E}">
        <p14:creationId xmlns:p14="http://schemas.microsoft.com/office/powerpoint/2010/main" val="130550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012"/>
            <a:ext cx="10515600" cy="5944951"/>
          </a:xfrm>
        </p:spPr>
        <p:txBody>
          <a:bodyPr/>
          <a:lstStyle/>
          <a:p>
            <a:r>
              <a:rPr lang="en-US" dirty="0"/>
              <a:t>Suppose f’=g + h’, where h’ overestimates/underestimates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54" y="2382174"/>
            <a:ext cx="3261957" cy="3612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3635" y="1692322"/>
            <a:ext cx="2169994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h’ overestimates 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32053" y="1678674"/>
            <a:ext cx="2169994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h’ underestimates 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09" y="2089346"/>
            <a:ext cx="3459991" cy="40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0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Complete?</a:t>
            </a:r>
          </a:p>
          <a:p>
            <a:r>
              <a:rPr lang="en-US" dirty="0"/>
              <a:t>Time ?</a:t>
            </a:r>
          </a:p>
          <a:p>
            <a:r>
              <a:rPr lang="en-US" dirty="0"/>
              <a:t>Space?</a:t>
            </a:r>
          </a:p>
          <a:p>
            <a:r>
              <a:rPr lang="en-US" dirty="0"/>
              <a:t>Optimal?</a:t>
            </a:r>
          </a:p>
        </p:txBody>
      </p:sp>
    </p:spTree>
    <p:extLst>
      <p:ext uri="{BB962C8B-B14F-4D97-AF65-F5344CB8AC3E}">
        <p14:creationId xmlns:p14="http://schemas.microsoft.com/office/powerpoint/2010/main" val="4251346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would best first search be worse than simple breadth first search?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0" y="2101056"/>
            <a:ext cx="4191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3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A1*A2</a:t>
            </a:r>
          </a:p>
          <a:p>
            <a:r>
              <a:rPr lang="en-US" dirty="0"/>
              <a:t>A2 *A3</a:t>
            </a:r>
          </a:p>
          <a:p>
            <a:r>
              <a:rPr lang="en-US" dirty="0"/>
              <a:t>(A1*A2)(A3*A4)</a:t>
            </a:r>
          </a:p>
          <a:p>
            <a:r>
              <a:rPr lang="en-US" dirty="0"/>
              <a:t>OR Graph : shows choice</a:t>
            </a:r>
          </a:p>
          <a:p>
            <a:r>
              <a:rPr lang="en-US" dirty="0"/>
              <a:t>AND Graph : shows decomposition of a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532" y="2347415"/>
            <a:ext cx="7958935" cy="25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9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257" y="2236598"/>
            <a:ext cx="7548654" cy="350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34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AND-OR 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419" y="1910686"/>
            <a:ext cx="9199161" cy="43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74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AND-OR Graph Search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367" y="1940824"/>
            <a:ext cx="7405545" cy="408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8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G&amp;T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Systematic G.T(No backtracking)</a:t>
            </a:r>
          </a:p>
          <a:p>
            <a:pPr marL="514350" indent="-514350">
              <a:buAutoNum type="arabicPeriod"/>
            </a:pPr>
            <a:r>
              <a:rPr lang="en-US" dirty="0"/>
              <a:t>Heuristic G.T</a:t>
            </a:r>
          </a:p>
          <a:p>
            <a:pPr marL="514350" indent="-514350">
              <a:buAutoNum type="arabicPeriod"/>
            </a:pPr>
            <a:r>
              <a:rPr lang="en-US" dirty="0"/>
              <a:t>Plan G.T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42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192" y="1690688"/>
            <a:ext cx="8888127" cy="44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07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609" y="174057"/>
            <a:ext cx="10515600" cy="93141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4078" y="1690688"/>
            <a:ext cx="3589361" cy="48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73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504" y="1951629"/>
            <a:ext cx="1445496" cy="8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34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8354" y="1815152"/>
            <a:ext cx="4054401" cy="23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08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771" y="1690688"/>
            <a:ext cx="4056610" cy="26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8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5258" y="1446662"/>
            <a:ext cx="3812617" cy="37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80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83" y="1690688"/>
            <a:ext cx="3632869" cy="36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9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081" y="1690688"/>
            <a:ext cx="4673894" cy="39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93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221" y="1978925"/>
            <a:ext cx="7162521" cy="29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09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451" y="1801505"/>
            <a:ext cx="7786298" cy="287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Hill Climbing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18941" y="1690688"/>
            <a:ext cx="11333408" cy="461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Evaluate the initial state. If it is a goal state then stop and return success. Otherwise, make initial state as current state.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Loop until the solution state is found or there are no new operators present which can be applied to the current state.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a) Select a state that has not been yet applied to the current state and apply it to produce a new state.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b) Perform these to evaluate new state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i. If the current state is a goal state, then stop and return success.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ii. If it is better than the current state, then make it current state and proceed further.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iii. If it is not better than the current state, then continue in the loop until a solution is found.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 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Exit. </a:t>
            </a:r>
          </a:p>
        </p:txBody>
      </p:sp>
    </p:spTree>
    <p:extLst>
      <p:ext uri="{BB962C8B-B14F-4D97-AF65-F5344CB8AC3E}">
        <p14:creationId xmlns:p14="http://schemas.microsoft.com/office/powerpoint/2010/main" val="1683864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Inclass#Exercise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33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19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Problem Statement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0"/>
            <a:ext cx="54102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GB" altLang="en-US"/>
              <a:t>How to assign decimal digits to </a:t>
            </a:r>
          </a:p>
          <a:p>
            <a:pPr>
              <a:buFontTx/>
              <a:buNone/>
            </a:pPr>
            <a:r>
              <a:rPr lang="en-GB" altLang="en-US"/>
              <a:t>letters, so that the following sum</a:t>
            </a:r>
          </a:p>
          <a:p>
            <a:pPr>
              <a:buFontTx/>
              <a:buNone/>
            </a:pPr>
            <a:r>
              <a:rPr lang="en-GB" altLang="en-US"/>
              <a:t>is valid? Assume that we already</a:t>
            </a:r>
          </a:p>
          <a:p>
            <a:pPr>
              <a:buFontTx/>
              <a:buNone/>
            </a:pPr>
            <a:r>
              <a:rPr lang="en-GB" altLang="en-US"/>
              <a:t>know that</a:t>
            </a:r>
          </a:p>
          <a:p>
            <a:r>
              <a:rPr lang="en-GB" altLang="en-US"/>
              <a:t>The possible digits set for the letters is {0,1,2,…9};</a:t>
            </a:r>
          </a:p>
          <a:p>
            <a:r>
              <a:rPr lang="en-GB" altLang="en-US"/>
              <a:t>M must be 1; </a:t>
            </a:r>
          </a:p>
          <a:p>
            <a:r>
              <a:rPr lang="en-GB" altLang="en-US"/>
              <a:t>Two different letters can't be assigned the same digit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body" sz="half" idx="2"/>
          </p:nvPr>
        </p:nvSpPr>
        <p:spPr>
          <a:xfrm>
            <a:off x="7896226" y="1700213"/>
            <a:ext cx="2238375" cy="4525962"/>
          </a:xfrm>
        </p:spPr>
        <p:txBody>
          <a:bodyPr/>
          <a:lstStyle/>
          <a:p>
            <a:pPr>
              <a:buFontTx/>
              <a:buNone/>
            </a:pPr>
            <a:endParaRPr lang="en-GB" altLang="en-US" dirty="0"/>
          </a:p>
          <a:p>
            <a:pPr>
              <a:buFontTx/>
              <a:buNone/>
            </a:pPr>
            <a:r>
              <a:rPr lang="en-GB" altLang="en-US" dirty="0"/>
              <a:t> </a:t>
            </a:r>
          </a:p>
          <a:p>
            <a:pPr>
              <a:buFontTx/>
              <a:buNone/>
            </a:pPr>
            <a:endParaRPr lang="en-GB" altLang="en-US" dirty="0"/>
          </a:p>
          <a:p>
            <a:pPr>
              <a:buFontTx/>
              <a:buNone/>
            </a:pPr>
            <a:r>
              <a:rPr lang="en-GB" altLang="en-US" dirty="0"/>
              <a:t>        </a:t>
            </a:r>
            <a:r>
              <a:rPr lang="en-GB" altLang="en-US" dirty="0">
                <a:latin typeface="Courier New" panose="02070309020205020404" pitchFamily="49" charset="0"/>
              </a:rPr>
              <a:t>SEND</a:t>
            </a:r>
          </a:p>
          <a:p>
            <a:pPr>
              <a:buFontTx/>
              <a:buNone/>
            </a:pPr>
            <a:r>
              <a:rPr lang="en-GB" altLang="en-US" dirty="0">
                <a:latin typeface="Courier New" panose="02070309020205020404" pitchFamily="49" charset="0"/>
              </a:rPr>
              <a:t>+  MORE</a:t>
            </a:r>
          </a:p>
          <a:p>
            <a:pPr>
              <a:buFontTx/>
              <a:buNone/>
            </a:pPr>
            <a:r>
              <a:rPr lang="en-GB" altLang="en-US" dirty="0">
                <a:latin typeface="Courier New" panose="02070309020205020404" pitchFamily="49" charset="0"/>
              </a:rPr>
              <a:t>--------</a:t>
            </a:r>
          </a:p>
          <a:p>
            <a:pPr>
              <a:buFontTx/>
              <a:buNone/>
            </a:pPr>
            <a:r>
              <a:rPr lang="en-GB" altLang="en-US" dirty="0">
                <a:latin typeface="Courier New" panose="02070309020205020404" pitchFamily="49" charset="0"/>
              </a:rPr>
              <a:t>  MONEY</a:t>
            </a:r>
          </a:p>
        </p:txBody>
      </p:sp>
    </p:spTree>
    <p:extLst>
      <p:ext uri="{BB962C8B-B14F-4D97-AF65-F5344CB8AC3E}">
        <p14:creationId xmlns:p14="http://schemas.microsoft.com/office/powerpoint/2010/main" val="1246122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7"/>
          <p:cNvSpPr>
            <a:spLocks noGrp="1" noChangeArrowheads="1"/>
          </p:cNvSpPr>
          <p:nvPr>
            <p:ph type="title"/>
          </p:nvPr>
        </p:nvSpPr>
        <p:spPr>
          <a:xfrm>
            <a:off x="1992313" y="260351"/>
            <a:ext cx="8229600" cy="1152525"/>
          </a:xfrm>
        </p:spPr>
        <p:txBody>
          <a:bodyPr/>
          <a:lstStyle/>
          <a:p>
            <a:r>
              <a:rPr lang="en-GB" altLang="en-US" sz="3200"/>
              <a:t>using c1,c2 and c3 to represent carries</a:t>
            </a:r>
            <a:br>
              <a:rPr lang="en-GB" altLang="en-US" sz="3200"/>
            </a:br>
            <a:r>
              <a:rPr lang="en-GB" altLang="en-US" sz="3200"/>
              <a:t>changing problem to solve 4 equations    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GB" altLang="en-US" b="1" dirty="0"/>
              <a:t>      </a:t>
            </a:r>
            <a:r>
              <a:rPr lang="en-GB" altLang="en-US" sz="1400" b="1" dirty="0">
                <a:solidFill>
                  <a:srgbClr val="FF0000"/>
                </a:solidFill>
              </a:rPr>
              <a:t>C3    C2      C1</a:t>
            </a:r>
          </a:p>
          <a:p>
            <a:pPr>
              <a:buFontTx/>
              <a:buNone/>
            </a:pPr>
            <a:r>
              <a:rPr lang="en-GB" altLang="en-US" dirty="0"/>
              <a:t>      S   E   N   D   </a:t>
            </a:r>
          </a:p>
          <a:p>
            <a:pPr>
              <a:buFontTx/>
              <a:buNone/>
            </a:pPr>
            <a:r>
              <a:rPr lang="en-GB" altLang="en-US" dirty="0"/>
              <a:t>+                                D+E = Y+10*C1    </a:t>
            </a:r>
          </a:p>
          <a:p>
            <a:pPr>
              <a:buFontTx/>
              <a:buNone/>
            </a:pPr>
            <a:r>
              <a:rPr lang="en-GB" altLang="en-US" dirty="0"/>
              <a:t>      M   O   R   E 	C1+N+R = E+10*C2</a:t>
            </a:r>
          </a:p>
          <a:p>
            <a:pPr>
              <a:buFontTx/>
              <a:buNone/>
            </a:pPr>
            <a:r>
              <a:rPr lang="en-GB" altLang="en-US" dirty="0"/>
              <a:t>                        	C2+E+O = N+10*C3</a:t>
            </a:r>
          </a:p>
          <a:p>
            <a:pPr>
              <a:buFontTx/>
              <a:buNone/>
            </a:pPr>
            <a:r>
              <a:rPr lang="en-GB" altLang="en-US" dirty="0"/>
              <a:t>---------------------- 	C3+S+M = O+10*M</a:t>
            </a:r>
          </a:p>
          <a:p>
            <a:pPr>
              <a:buFontTx/>
              <a:buNone/>
            </a:pPr>
            <a:r>
              <a:rPr lang="en-GB" altLang="en-US" dirty="0"/>
              <a:t> </a:t>
            </a:r>
            <a:r>
              <a:rPr lang="en-GB" altLang="en-US" dirty="0">
                <a:solidFill>
                  <a:srgbClr val="FF0000"/>
                </a:solidFill>
              </a:rPr>
              <a:t>M</a:t>
            </a:r>
            <a:r>
              <a:rPr lang="en-GB" altLang="en-US" dirty="0"/>
              <a:t>  O  N   E  Y</a:t>
            </a:r>
          </a:p>
          <a:p>
            <a:pPr>
              <a:buFontTx/>
              <a:buNone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14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55" y="477672"/>
            <a:ext cx="9196583" cy="56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87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499" y="2563170"/>
            <a:ext cx="2743626" cy="18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23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432" y="1828800"/>
            <a:ext cx="7096786" cy="167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7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937" y="757328"/>
            <a:ext cx="6769289" cy="60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93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748" y="-110359"/>
            <a:ext cx="5266283" cy="7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4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latin typeface="Algerian" panose="04020705040A02060702" pitchFamily="82" charset="0"/>
              </a:rPr>
              <a:t>LOGIC + LOGIC = PROLOG</a:t>
            </a:r>
          </a:p>
        </p:txBody>
      </p:sp>
    </p:spTree>
    <p:extLst>
      <p:ext uri="{BB962C8B-B14F-4D97-AF65-F5344CB8AC3E}">
        <p14:creationId xmlns:p14="http://schemas.microsoft.com/office/powerpoint/2010/main" val="153036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1 2 3</a:t>
            </a:r>
          </a:p>
          <a:p>
            <a:r>
              <a:rPr lang="en-US" dirty="0"/>
              <a:t>4  5 0    heuristic : no of correct placed tiles : 07</a:t>
            </a:r>
          </a:p>
          <a:p>
            <a:r>
              <a:rPr lang="en-US" dirty="0"/>
              <a:t>7 8 6</a:t>
            </a:r>
          </a:p>
          <a:p>
            <a:endParaRPr lang="en-US" dirty="0"/>
          </a:p>
          <a:p>
            <a:r>
              <a:rPr lang="en-US" dirty="0"/>
              <a:t>Down , up, left</a:t>
            </a:r>
          </a:p>
          <a:p>
            <a:r>
              <a:rPr lang="en-US" dirty="0"/>
              <a:t> down  12 3</a:t>
            </a:r>
          </a:p>
          <a:p>
            <a:r>
              <a:rPr lang="en-US" dirty="0"/>
              <a:t>             4 5 8</a:t>
            </a:r>
          </a:p>
          <a:p>
            <a:r>
              <a:rPr lang="en-US" dirty="0"/>
              <a:t>             7 8 0     heuristic :09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43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315" y="2869324"/>
            <a:ext cx="7994368" cy="6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009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786" y="948746"/>
            <a:ext cx="7327234" cy="49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81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717" y="1040374"/>
            <a:ext cx="5384745" cy="44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20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022" y="1198179"/>
            <a:ext cx="6463766" cy="45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64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N-Queen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 Queen is the problem of placing N chess queens on an N×N chessboard so that no two queens attack each other. </a:t>
            </a:r>
          </a:p>
          <a:p>
            <a:r>
              <a:rPr lang="en-US" dirty="0"/>
              <a:t>4 Queen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23" y="3629681"/>
            <a:ext cx="24669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2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all possible configurations of queens on board and print a configuration that satisfies the given constraints.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083" y="3184634"/>
            <a:ext cx="6289561" cy="26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Backtracking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is to place queens one by one in different columns, starting from the leftmost column</a:t>
            </a:r>
          </a:p>
          <a:p>
            <a:r>
              <a:rPr lang="en-US" dirty="0"/>
              <a:t>When we place a queen in a column, we check for clashes with already placed queens.</a:t>
            </a:r>
          </a:p>
          <a:p>
            <a:r>
              <a:rPr lang="en-US" dirty="0"/>
              <a:t>In the current column, if we find a row for which there is no clash, we mark this row and column as part of the solution.</a:t>
            </a:r>
          </a:p>
          <a:p>
            <a:r>
              <a:rPr lang="en-US" dirty="0"/>
              <a:t>If we do not find such a row due to clashes then we backtrack and return false.</a:t>
            </a:r>
          </a:p>
        </p:txBody>
      </p:sp>
    </p:spTree>
    <p:extLst>
      <p:ext uri="{BB962C8B-B14F-4D97-AF65-F5344CB8AC3E}">
        <p14:creationId xmlns:p14="http://schemas.microsoft.com/office/powerpoint/2010/main" val="26909868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870" y="457201"/>
            <a:ext cx="8037628" cy="61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43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048" y="1690688"/>
            <a:ext cx="6355102" cy="40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48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Difficulty in searching Global Optima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070" y="1981201"/>
            <a:ext cx="6154405" cy="32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1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2025" cy="690943"/>
          </a:xfrm>
        </p:spPr>
        <p:txBody>
          <a:bodyPr>
            <a:normAutofit fontScale="90000"/>
          </a:bodyPr>
          <a:lstStyle/>
          <a:p>
            <a:r>
              <a:rPr lang="en-US" dirty="0"/>
              <a:t>Steepest Ascent Hill climbing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5008"/>
            <a:ext cx="10515600" cy="490195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Step 1 :</a:t>
            </a:r>
            <a:r>
              <a:rPr lang="en-US" dirty="0"/>
              <a:t> Evaluate the initial state. If it is goal state then exit else make the current state as initial state</a:t>
            </a:r>
            <a:br>
              <a:rPr lang="en-US" dirty="0"/>
            </a:br>
            <a:r>
              <a:rPr lang="en-US" b="1" dirty="0"/>
              <a:t>Step 2 :</a:t>
            </a:r>
            <a:r>
              <a:rPr lang="en-US" dirty="0"/>
              <a:t> Repeat these steps until a solution is found or current state does not change</a:t>
            </a:r>
          </a:p>
          <a:p>
            <a:r>
              <a:rPr lang="en-US" dirty="0"/>
              <a:t>i. Let ‘target’ be a state such that any successor of the current state will be better than it;</a:t>
            </a:r>
          </a:p>
          <a:p>
            <a:r>
              <a:rPr lang="en-US" dirty="0"/>
              <a:t>ii. for each operator that applies to the current state</a:t>
            </a:r>
            <a:br>
              <a:rPr lang="en-US" dirty="0"/>
            </a:br>
            <a:r>
              <a:rPr lang="en-US" dirty="0"/>
              <a:t>     a. apply the new operator and create a new state</a:t>
            </a:r>
            <a:br>
              <a:rPr lang="en-US" dirty="0"/>
            </a:br>
            <a:r>
              <a:rPr lang="en-US" dirty="0"/>
              <a:t>     b. evaluate the new state</a:t>
            </a:r>
            <a:br>
              <a:rPr lang="en-US" dirty="0"/>
            </a:br>
            <a:r>
              <a:rPr lang="en-US" dirty="0"/>
              <a:t>     c. if this state is goal state then quit else compare with ‘target’</a:t>
            </a:r>
            <a:br>
              <a:rPr lang="en-US" dirty="0"/>
            </a:br>
            <a:r>
              <a:rPr lang="en-US" dirty="0"/>
              <a:t>     d. if this state is better than ‘target’, set this state as ‘target’</a:t>
            </a:r>
            <a:br>
              <a:rPr lang="en-US" dirty="0"/>
            </a:br>
            <a:r>
              <a:rPr lang="en-US" dirty="0"/>
              <a:t>     e. if target is better than current state set current state to Target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082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120" y="1690688"/>
            <a:ext cx="8205017" cy="34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924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the occasional ascents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690688"/>
            <a:ext cx="5995987" cy="46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087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Annealing?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33" y="1346200"/>
            <a:ext cx="10756591" cy="551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48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941" y="2097088"/>
            <a:ext cx="7758475" cy="393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776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physical annealing and simulated annealing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222" y="1995488"/>
            <a:ext cx="7559556" cy="41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93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</a:t>
            </a:r>
            <a:r>
              <a:rPr lang="en-US" dirty="0" err="1"/>
              <a:t>Crieteria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821" y="1690688"/>
            <a:ext cx="7902291" cy="35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350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62093"/>
            <a:ext cx="9042400" cy="63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254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600" y="1627162"/>
            <a:ext cx="7354887" cy="37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48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88" y="812800"/>
            <a:ext cx="9912797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09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530" y="1690688"/>
            <a:ext cx="7216957" cy="373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6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98" y="1983347"/>
            <a:ext cx="8941956" cy="4005251"/>
          </a:xfrm>
        </p:spPr>
      </p:pic>
    </p:spTree>
    <p:extLst>
      <p:ext uri="{BB962C8B-B14F-4D97-AF65-F5344CB8AC3E}">
        <p14:creationId xmlns:p14="http://schemas.microsoft.com/office/powerpoint/2010/main" val="2388445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245" y="1690688"/>
            <a:ext cx="9137955" cy="42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59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283" y="1690688"/>
            <a:ext cx="9426600" cy="478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6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65E28-C144-408C-B5D8-6E3A0BF2E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4" y="-95002"/>
            <a:ext cx="10438410" cy="78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0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5657</TotalTime>
  <Words>1247</Words>
  <Application>Microsoft Office PowerPoint</Application>
  <PresentationFormat>Widescreen</PresentationFormat>
  <Paragraphs>118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Algerian</vt:lpstr>
      <vt:lpstr>Arial</vt:lpstr>
      <vt:lpstr>Calibri</vt:lpstr>
      <vt:lpstr>Calibri Light</vt:lpstr>
      <vt:lpstr>Courier New</vt:lpstr>
      <vt:lpstr>Office Theme</vt:lpstr>
      <vt:lpstr>PowerPoint Presentation</vt:lpstr>
      <vt:lpstr>Chapter 3</vt:lpstr>
      <vt:lpstr>Generate-And-Test </vt:lpstr>
      <vt:lpstr>Types of G&amp;T</vt:lpstr>
      <vt:lpstr>Simple Hill Climbing</vt:lpstr>
      <vt:lpstr>PowerPoint Presentation</vt:lpstr>
      <vt:lpstr>Steepest Ascent Hill climbing</vt:lpstr>
      <vt:lpstr>PowerPoint Presentation</vt:lpstr>
      <vt:lpstr>PowerPoint Presentation</vt:lpstr>
      <vt:lpstr>Local maxima</vt:lpstr>
      <vt:lpstr>Ridge</vt:lpstr>
      <vt:lpstr>Plateau</vt:lpstr>
      <vt:lpstr>Solution </vt:lpstr>
      <vt:lpstr>Best First Search Algorithm</vt:lpstr>
      <vt:lpstr>PowerPoint Presentation</vt:lpstr>
      <vt:lpstr>A*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InclassExercise#1</vt:lpstr>
      <vt:lpstr>InclassExercise#2</vt:lpstr>
      <vt:lpstr>Issues in A* algorithm</vt:lpstr>
      <vt:lpstr>PowerPoint Presentation</vt:lpstr>
      <vt:lpstr>A* search Properties</vt:lpstr>
      <vt:lpstr>when would best first search be worse than simple breadth first search?</vt:lpstr>
      <vt:lpstr>Problem Reduction</vt:lpstr>
      <vt:lpstr>PowerPoint Presentation</vt:lpstr>
      <vt:lpstr>PowerPoint Presentation</vt:lpstr>
      <vt:lpstr>AND-OR Graph</vt:lpstr>
      <vt:lpstr>AND-OR Graph Search Problem</vt:lpstr>
      <vt:lpstr>Algorithm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Inclass#Exercise</vt:lpstr>
      <vt:lpstr>Constraint Satisfaction</vt:lpstr>
      <vt:lpstr>Problem Statement</vt:lpstr>
      <vt:lpstr>using c1,c2 and c3 to represent carries changing problem to solve 4 equations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N-Queen Problem</vt:lpstr>
      <vt:lpstr>Basic Method</vt:lpstr>
      <vt:lpstr>With Backtracking</vt:lpstr>
      <vt:lpstr>PowerPoint Presentation</vt:lpstr>
      <vt:lpstr>Simulated Annealing</vt:lpstr>
      <vt:lpstr>Difficulty in searching Global Optima</vt:lpstr>
      <vt:lpstr>Simulated Annealing</vt:lpstr>
      <vt:lpstr>Consequences of the occasional ascents</vt:lpstr>
      <vt:lpstr>What is Annealing?</vt:lpstr>
      <vt:lpstr>PowerPoint Presentation</vt:lpstr>
      <vt:lpstr>Relation between physical annealing and simulated annealing</vt:lpstr>
      <vt:lpstr>Stopping Crieteria</vt:lpstr>
      <vt:lpstr>PowerPoint Presentation</vt:lpstr>
      <vt:lpstr>Algorithm:</vt:lpstr>
      <vt:lpstr>PowerPoint Presentation</vt:lpstr>
      <vt:lpstr>Applications</vt:lpstr>
      <vt:lpstr>Advantages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CSE-31</cp:lastModifiedBy>
  <cp:revision>26</cp:revision>
  <dcterms:created xsi:type="dcterms:W3CDTF">2020-08-14T04:53:24Z</dcterms:created>
  <dcterms:modified xsi:type="dcterms:W3CDTF">2022-09-05T08:35:38Z</dcterms:modified>
</cp:coreProperties>
</file>